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y fecha"/>
          <p:cNvSpPr txBox="1"/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Autor y fecha</a:t>
            </a:r>
          </a:p>
        </p:txBody>
      </p:sp>
      <p:sp>
        <p:nvSpPr>
          <p:cNvPr id="12" name="Título de presentación"/>
          <p:cNvSpPr txBox="1"/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Título de presentación</a:t>
            </a:r>
          </a:p>
        </p:txBody>
      </p:sp>
      <p:sp>
        <p:nvSpPr>
          <p:cNvPr id="13" name="Nivel de texto 1…"/>
          <p:cNvSpPr txBox="1"/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Subtítulo de presentación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úmero de diapositiva"/>
          <p:cNvSpPr txBox="1"/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cl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 de texto 1…"/>
          <p:cNvSpPr txBox="1"/>
          <p:nvPr>
            <p:ph type="body" sz="half" idx="1" hasCustomPrompt="1"/>
          </p:nvPr>
        </p:nvSpPr>
        <p:spPr>
          <a:xfrm>
            <a:off x="698500" y="3568700"/>
            <a:ext cx="11607800" cy="26177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Declaración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Hech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Información del hecho"/>
          <p:cNvSpPr txBox="1"/>
          <p:nvPr>
            <p:ph type="body" sz="quarter" idx="21" hasCustomPrompt="1"/>
          </p:nvPr>
        </p:nvSpPr>
        <p:spPr>
          <a:xfrm>
            <a:off x="698500" y="6209979"/>
            <a:ext cx="11607800" cy="67180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Información del hecho</a:t>
            </a:r>
          </a:p>
        </p:txBody>
      </p:sp>
      <p:sp>
        <p:nvSpPr>
          <p:cNvPr id="107" name="Nivel de texto 1…"/>
          <p:cNvSpPr txBox="1"/>
          <p:nvPr>
            <p:ph type="body" idx="1" hasCustomPrompt="1"/>
          </p:nvPr>
        </p:nvSpPr>
        <p:spPr>
          <a:xfrm>
            <a:off x="698500" y="999066"/>
            <a:ext cx="11607800" cy="521091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ivel de texto 1…"/>
          <p:cNvSpPr txBox="1"/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457200" indent="-3429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7200" indent="1143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7200" indent="5715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7200" indent="10287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7200" indent="14859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“Frase celebre”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Atribución"/>
          <p:cNvSpPr txBox="1"/>
          <p:nvPr>
            <p:ph type="body" sz="quarter" idx="21" hasCustomPrompt="1"/>
          </p:nvPr>
        </p:nvSpPr>
        <p:spPr>
          <a:xfrm>
            <a:off x="1219200" y="6426200"/>
            <a:ext cx="11049000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Atribución</a:t>
            </a:r>
          </a:p>
        </p:txBody>
      </p:sp>
      <p:sp>
        <p:nvSpPr>
          <p:cNvPr id="11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to de pasta pappardelle con mantequilla de perejil, avellanas tostadas y queso parmesano rallado"/>
          <p:cNvSpPr/>
          <p:nvPr>
            <p:ph type="pic" idx="21"/>
          </p:nvPr>
        </p:nvSpPr>
        <p:spPr>
          <a:xfrm>
            <a:off x="-2082800" y="687558"/>
            <a:ext cx="11165190" cy="83738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Plato de ensalada con arroz frito, huevos duros y palillos"/>
          <p:cNvSpPr/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Tazón con tortas de salmón, ensalada y hummus"/>
          <p:cNvSpPr/>
          <p:nvPr>
            <p:ph type="pic" idx="23"/>
          </p:nvPr>
        </p:nvSpPr>
        <p:spPr>
          <a:xfrm>
            <a:off x="4984750" y="2749413"/>
            <a:ext cx="7937500" cy="923827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to de ensalada con arroz frito, huevos duros y palillos"/>
          <p:cNvSpPr/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úmero de diapositiva"/>
          <p:cNvSpPr txBox="1"/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guacates y limones"/>
          <p:cNvSpPr/>
          <p:nvPr>
            <p:ph type="pic" idx="21"/>
          </p:nvPr>
        </p:nvSpPr>
        <p:spPr>
          <a:xfrm>
            <a:off x="-376767" y="-915894"/>
            <a:ext cx="17835652" cy="106821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ítulo de presentación"/>
          <p:cNvSpPr txBox="1"/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Título de presentación</a:t>
            </a:r>
          </a:p>
        </p:txBody>
      </p:sp>
      <p:sp>
        <p:nvSpPr>
          <p:cNvPr id="23" name="Nivel de texto 1…"/>
          <p:cNvSpPr txBox="1"/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Subtítulo de presentación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or y fecha"/>
          <p:cNvSpPr txBox="1"/>
          <p:nvPr>
            <p:ph type="body" sz="quarter" idx="22" hasCustomPrompt="1"/>
          </p:nvPr>
        </p:nvSpPr>
        <p:spPr>
          <a:xfrm>
            <a:off x="698500" y="571500"/>
            <a:ext cx="11607801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Autor y fecha</a:t>
            </a:r>
          </a:p>
        </p:txBody>
      </p:sp>
      <p:sp>
        <p:nvSpPr>
          <p:cNvPr id="25" name="Número de diapositiva"/>
          <p:cNvSpPr txBox="1"/>
          <p:nvPr>
            <p:ph type="sldNum" sz="quarter" idx="2"/>
          </p:nvPr>
        </p:nvSpPr>
        <p:spPr>
          <a:xfrm>
            <a:off x="6349999" y="9220199"/>
            <a:ext cx="297893" cy="28747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foto altern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azón con tortas de salmón, ensalada y hummus "/>
          <p:cNvSpPr/>
          <p:nvPr>
            <p:ph type="pic" idx="21"/>
          </p:nvPr>
        </p:nvSpPr>
        <p:spPr>
          <a:xfrm>
            <a:off x="5319129" y="495299"/>
            <a:ext cx="7543801" cy="8780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Nivel de texto 1…"/>
          <p:cNvSpPr txBox="1"/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Subtítulo de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Título de diapositiva"/>
          <p:cNvSpPr txBox="1"/>
          <p:nvPr>
            <p:ph type="title" hasCustomPrompt="1"/>
          </p:nvPr>
        </p:nvSpPr>
        <p:spPr>
          <a:xfrm>
            <a:off x="698500" y="692534"/>
            <a:ext cx="5105400" cy="4387466"/>
          </a:xfrm>
          <a:prstGeom prst="rect">
            <a:avLst/>
          </a:prstGeom>
        </p:spPr>
        <p:txBody>
          <a:bodyPr anchor="b"/>
          <a:lstStyle/>
          <a:p>
            <a:pPr/>
            <a:r>
              <a:t>Título de diapositiva</a:t>
            </a:r>
          </a:p>
        </p:txBody>
      </p:sp>
      <p:sp>
        <p:nvSpPr>
          <p:cNvPr id="3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ivel de texto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en viñeta de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ubtítulo de diapositiva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Subtítulo de diapositiva</a:t>
            </a:r>
          </a:p>
        </p:txBody>
      </p:sp>
      <p:sp>
        <p:nvSpPr>
          <p:cNvPr id="44" name="Título de diapositiva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Título de diapositiva</a:t>
            </a:r>
          </a:p>
        </p:txBody>
      </p:sp>
      <p:sp>
        <p:nvSpPr>
          <p:cNvPr id="4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 de texto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pPr/>
            <a:r>
              <a:t>Texto en viñeta de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to de pasta pappardelle con mantequilla de perejil, avellanas tostadas y queso parmesano rallado"/>
          <p:cNvSpPr/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Título de diapositiva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Título de diapositiva</a:t>
            </a:r>
          </a:p>
        </p:txBody>
      </p:sp>
      <p:sp>
        <p:nvSpPr>
          <p:cNvPr id="62" name="Subtítulo de diapositiva"/>
          <p:cNvSpPr txBox="1"/>
          <p:nvPr>
            <p:ph type="body" sz="quarter" idx="22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40060">
              <a:lnSpc>
                <a:spcPct val="100000"/>
              </a:lnSpc>
              <a:spcBef>
                <a:spcPts val="0"/>
              </a:spcBef>
              <a:buSzTx/>
              <a:buNone/>
              <a:defRPr b="1" sz="3496"/>
            </a:lvl1pPr>
          </a:lstStyle>
          <a:p>
            <a:pPr/>
            <a:r>
              <a:t>Subtítulo de diapositiva</a:t>
            </a:r>
          </a:p>
        </p:txBody>
      </p:sp>
      <p:sp>
        <p:nvSpPr>
          <p:cNvPr id="63" name="Nivel de texto 1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Texto en viñeta de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ulo de sección"/>
          <p:cNvSpPr txBox="1"/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Título de sección</a:t>
            </a:r>
          </a:p>
        </p:txBody>
      </p:sp>
      <p:sp>
        <p:nvSpPr>
          <p:cNvPr id="7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ulo de diapositiva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Título de diapositiva</a:t>
            </a:r>
          </a:p>
        </p:txBody>
      </p:sp>
      <p:sp>
        <p:nvSpPr>
          <p:cNvPr id="80" name="Subtítulo de diapositiva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Subtítulo de diapositiva</a:t>
            </a:r>
          </a:p>
        </p:txBody>
      </p:sp>
      <p:sp>
        <p:nvSpPr>
          <p:cNvPr id="8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ulo de agenda"/>
          <p:cNvSpPr txBox="1"/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pPr/>
            <a:r>
              <a:t>Título de agenda</a:t>
            </a:r>
          </a:p>
        </p:txBody>
      </p:sp>
      <p:sp>
        <p:nvSpPr>
          <p:cNvPr id="89" name="Subtítulo de agenda"/>
          <p:cNvSpPr txBox="1"/>
          <p:nvPr>
            <p:ph type="body" sz="quarter" idx="21" hasCustomPrompt="1"/>
          </p:nvPr>
        </p:nvSpPr>
        <p:spPr>
          <a:xfrm>
            <a:off x="698500" y="1409700"/>
            <a:ext cx="11607801" cy="671802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Subtítulo de agenda</a:t>
            </a:r>
          </a:p>
        </p:txBody>
      </p:sp>
      <p:sp>
        <p:nvSpPr>
          <p:cNvPr id="90" name="Nivel de texto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pc="-38" sz="3800"/>
            </a:lvl1pPr>
            <a:lvl2pPr marL="0" indent="457200">
              <a:spcBef>
                <a:spcPts val="1300"/>
              </a:spcBef>
              <a:buSzTx/>
              <a:buNone/>
              <a:defRPr spc="-38" sz="3800"/>
            </a:lvl2pPr>
            <a:lvl3pPr marL="0" indent="914400">
              <a:spcBef>
                <a:spcPts val="1300"/>
              </a:spcBef>
              <a:buSzTx/>
              <a:buNone/>
              <a:defRPr spc="-38" sz="3800"/>
            </a:lvl3pPr>
            <a:lvl4pPr marL="0" indent="1371600">
              <a:spcBef>
                <a:spcPts val="1300"/>
              </a:spcBef>
              <a:buSzTx/>
              <a:buNone/>
              <a:defRPr spc="-38" sz="3800"/>
            </a:lvl4pPr>
            <a:lvl5pPr marL="0" indent="1828800">
              <a:spcBef>
                <a:spcPts val="1300"/>
              </a:spcBef>
              <a:buSzTx/>
              <a:buNone/>
              <a:defRPr spc="-38" sz="3800"/>
            </a:lvl5pPr>
          </a:lstStyle>
          <a:p>
            <a:pPr/>
            <a:r>
              <a:t>Temas de agenda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ivel de texto 1…"/>
          <p:cNvSpPr txBox="1"/>
          <p:nvPr>
            <p:ph type="body" idx="1" hasCustomPrompt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Texto en viñeta de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ítulo de diapositiva"/>
          <p:cNvSpPr txBox="1"/>
          <p:nvPr>
            <p:ph type="title" hasCustomPrompt="1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Título de diapositiva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6350067" y="9220199"/>
            <a:ext cx="297892" cy="287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3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economipedia.com/definiciones/karl-marx.html" TargetMode="External"/><Relationship Id="rId3" Type="http://schemas.openxmlformats.org/officeDocument/2006/relationships/hyperlink" Target="https://economipedia.com/historia/biografia/friedrich-engels.html" TargetMode="External"/><Relationship Id="rId4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arxismo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Marxismo</a:t>
            </a:r>
          </a:p>
        </p:txBody>
      </p:sp>
      <p:sp>
        <p:nvSpPr>
          <p:cNvPr id="152" name="Sala 10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264159">
              <a:defRPr sz="1710"/>
            </a:pPr>
            <a:r>
              <a:t>Sala 10</a:t>
            </a:r>
          </a:p>
          <a:p>
            <a:pPr defTabSz="264159">
              <a:defRPr sz="1710"/>
            </a:pPr>
            <a:r>
              <a:t>Héctor Leonel Ortiz CanizaleZ</a:t>
            </a:r>
          </a:p>
          <a:p>
            <a:pPr defTabSz="264159">
              <a:defRPr sz="1710"/>
            </a:pPr>
            <a:r>
              <a:t>Juan Guadalupe Torres</a:t>
            </a:r>
          </a:p>
          <a:p>
            <a:pPr defTabSz="264159">
              <a:defRPr sz="1710"/>
            </a:pPr>
            <a:r>
              <a:t>José Luis  Ramirez</a:t>
            </a:r>
          </a:p>
          <a:p>
            <a:pPr defTabSz="264159">
              <a:defRPr sz="1710"/>
            </a:pPr>
            <a:r>
              <a:t>Miguel Prado de los Santos</a:t>
            </a:r>
          </a:p>
        </p:txBody>
      </p:sp>
      <p:pic>
        <p:nvPicPr>
          <p:cNvPr id="153" name="IMG_7910.jpeg" descr="IMG_7910.jpeg"/>
          <p:cNvPicPr>
            <a:picLocks noChangeAspect="1"/>
          </p:cNvPicPr>
          <p:nvPr/>
        </p:nvPicPr>
        <p:blipFill>
          <a:blip r:embed="rId2">
            <a:extLst/>
          </a:blip>
          <a:srcRect l="0" t="2601" r="0" b="0"/>
          <a:stretch>
            <a:fillRect/>
          </a:stretch>
        </p:blipFill>
        <p:spPr>
          <a:xfrm>
            <a:off x="5708776" y="2429801"/>
            <a:ext cx="8026401" cy="44860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El origen del marxismo se sitúa a mediados del siglo XIX. Sin embargo, gana relevancia a finales del XIX. Fecha en la que Karl Marx expandió y popularizó sus ideas a través de sus obras. Entre ellas, se sitúa en un lugar muy relevante la obra de El Capit"/>
          <p:cNvSpPr txBox="1"/>
          <p:nvPr>
            <p:ph type="body" sz="quarter" idx="1"/>
          </p:nvPr>
        </p:nvSpPr>
        <p:spPr>
          <a:prstGeom prst="rect">
            <a:avLst/>
          </a:prstGeom>
          <a:solidFill>
            <a:srgbClr val="ED220D"/>
          </a:solidFill>
        </p:spPr>
        <p:txBody>
          <a:bodyPr/>
          <a:lstStyle>
            <a:lvl1pPr algn="ctr" defTabSz="584200">
              <a:defRPr b="0"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El origen del marxismo se sitúa a mediados del siglo XIX. Sin embargo, gana relevancia a finales del XIX. Fecha en la que Karl Marx expandió y popularizó sus ideas a través de sus obras. Entre ellas, se sitúa en un lugar muy relevante la obra de El Capital (1867).</a:t>
            </a:r>
          </a:p>
        </p:txBody>
      </p:sp>
      <p:sp>
        <p:nvSpPr>
          <p:cNvPr id="156" name="Origen del marxism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Origen del marxismo</a:t>
            </a:r>
          </a:p>
        </p:txBody>
      </p:sp>
      <p:pic>
        <p:nvPicPr>
          <p:cNvPr id="157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28388" y="875506"/>
            <a:ext cx="6210301" cy="797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efinició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Definición </a:t>
            </a:r>
          </a:p>
        </p:txBody>
      </p:sp>
      <p:sp>
        <p:nvSpPr>
          <p:cNvPr id="160" name="marxismo es el conjunto de doctrinas derivadas de la obra de Karl Marx, filósofo y periodista alemán, y de su compañero Friedrich Engels, quien le ayudó en muchos de los avances de sus teorias"/>
          <p:cNvSpPr txBox="1"/>
          <p:nvPr>
            <p:ph type="body" sz="half" idx="1"/>
          </p:nvPr>
        </p:nvSpPr>
        <p:spPr>
          <a:xfrm>
            <a:off x="698500" y="2698564"/>
            <a:ext cx="5105401" cy="5593160"/>
          </a:xfrm>
          <a:prstGeom prst="rect">
            <a:avLst/>
          </a:prstGeom>
          <a:solidFill>
            <a:srgbClr val="ED220D"/>
          </a:solidFill>
        </p:spPr>
        <p:txBody>
          <a:bodyPr/>
          <a:lstStyle/>
          <a:p>
            <a:pPr marL="0" indent="0" algn="just" defTabSz="584200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marxismo es el conjunto de doctrinas derivadas de la obra de </a:t>
            </a:r>
            <a:r>
              <a:rPr>
                <a:solidFill>
                  <a:srgbClr val="0645AD"/>
                </a:solidFill>
                <a:hlinkClick r:id="rId2" invalidUrl="" action="" tgtFrame="" tooltip="" history="1" highlightClick="0" endSnd="0"/>
              </a:rPr>
              <a:t>Karl Marx</a:t>
            </a:r>
            <a:r>
              <a:t>, filósofo y periodista alemán, y de su compañero </a:t>
            </a:r>
            <a:r>
              <a:rPr>
                <a:solidFill>
                  <a:srgbClr val="0645AD"/>
                </a:solidFill>
                <a:hlinkClick r:id="rId3" invalidUrl="" action="" tgtFrame="" tooltip="" history="1" highlightClick="0" endSnd="0"/>
              </a:rPr>
              <a:t>Friedrich Engels</a:t>
            </a:r>
            <a:r>
              <a:t>, quien le ayudó en muchos de los avances de sus teorias</a:t>
            </a:r>
          </a:p>
        </p:txBody>
      </p:sp>
      <p:pic>
        <p:nvPicPr>
          <p:cNvPr id="161" name="Imagen" descr="Imagen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53746" y="1188109"/>
            <a:ext cx="4480893" cy="73337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ociedad Igualitaria…"/>
          <p:cNvSpPr txBox="1"/>
          <p:nvPr>
            <p:ph type="body" sz="half" idx="1"/>
          </p:nvPr>
        </p:nvSpPr>
        <p:spPr>
          <a:xfrm>
            <a:off x="698500" y="3103722"/>
            <a:ext cx="5105400" cy="5944644"/>
          </a:xfrm>
          <a:prstGeom prst="rect">
            <a:avLst/>
          </a:prstGeom>
        </p:spPr>
        <p:txBody>
          <a:bodyPr/>
          <a:lstStyle/>
          <a:p>
            <a:pPr marL="266700" indent="-266700">
              <a:buSzPct val="123000"/>
              <a:buChar char="•"/>
              <a:defRPr sz="2100"/>
            </a:pPr>
            <a:r>
              <a:t>Sociedad Igualitaria 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Abolir la Propiedad privada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El capitalismo explota a los trabajadores 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El valor del trabajo se mide por horas de producción 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Reducción del consumo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Autosuficiencia 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Adaptación de las necesidades 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Medios de producción en poder del estado 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Medios de comunicación en poder del estado </a:t>
            </a:r>
          </a:p>
          <a:p>
            <a:pPr marL="266700" indent="-266700">
              <a:buSzPct val="123000"/>
              <a:buChar char="•"/>
              <a:defRPr sz="2100"/>
            </a:pPr>
            <a:r>
              <a:t>Marxismo -Comunismo</a:t>
            </a:r>
          </a:p>
        </p:txBody>
      </p:sp>
      <p:sp>
        <p:nvSpPr>
          <p:cNvPr id="164" name="Características del Marxismo"/>
          <p:cNvSpPr txBox="1"/>
          <p:nvPr>
            <p:ph type="title"/>
          </p:nvPr>
        </p:nvSpPr>
        <p:spPr>
          <a:xfrm>
            <a:off x="698500" y="692534"/>
            <a:ext cx="5105400" cy="1994776"/>
          </a:xfrm>
          <a:prstGeom prst="rect">
            <a:avLst/>
          </a:prstGeom>
        </p:spPr>
        <p:txBody>
          <a:bodyPr/>
          <a:lstStyle>
            <a:lvl1pPr>
              <a:defRPr spc="-112" sz="5600"/>
            </a:lvl1pPr>
          </a:lstStyle>
          <a:p>
            <a:pPr/>
            <a:r>
              <a:t>Características del Marxismo </a:t>
            </a:r>
          </a:p>
        </p:txBody>
      </p:sp>
      <p:pic>
        <p:nvPicPr>
          <p:cNvPr id="165" name="IMG_7908.jpeg" descr="IMG_790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7604" y="3395736"/>
            <a:ext cx="6455548" cy="40875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IMG_7911.jpeg" descr="IMG_7911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16690" b="0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168" name="Marxismo en la Actualidad"/>
          <p:cNvSpPr txBox="1"/>
          <p:nvPr>
            <p:ph type="title"/>
          </p:nvPr>
        </p:nvSpPr>
        <p:spPr>
          <a:xfrm>
            <a:off x="452195" y="-101256"/>
            <a:ext cx="12100410" cy="2176030"/>
          </a:xfrm>
          <a:prstGeom prst="rect">
            <a:avLst/>
          </a:prstGeom>
        </p:spPr>
        <p:txBody>
          <a:bodyPr/>
          <a:lstStyle>
            <a:lvl1pPr defTabSz="1629894">
              <a:defRPr spc="-154" sz="7708">
                <a:solidFill>
                  <a:srgbClr val="FFFFFF"/>
                </a:solidFill>
              </a:defRPr>
            </a:lvl1pPr>
          </a:lstStyle>
          <a:p>
            <a:pPr/>
            <a:r>
              <a:t>Marxismo en la Actualidad</a:t>
            </a:r>
          </a:p>
        </p:txBody>
      </p:sp>
      <p:sp>
        <p:nvSpPr>
          <p:cNvPr id="169" name="Autor y fecha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